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5"/>
  </p:notesMasterIdLst>
  <p:sldIdLst>
    <p:sldId id="256" r:id="rId2"/>
    <p:sldId id="301" r:id="rId3"/>
    <p:sldId id="302" r:id="rId4"/>
  </p:sldIdLst>
  <p:sldSz cx="9144000" cy="5143500" type="screen16x9"/>
  <p:notesSz cx="6858000" cy="9144000"/>
  <p:embeddedFontLst>
    <p:embeddedFont>
      <p:font typeface="Montserrat ExtraBold" panose="020B0604020202020204" charset="0"/>
      <p:bold r:id="rId6"/>
      <p:boldItalic r:id="rId7"/>
    </p:embeddedFont>
    <p:embeddedFont>
      <p:font typeface="Raleway" panose="020B0604020202020204" charset="0"/>
      <p:regular r:id="rId8"/>
      <p:bold r:id="rId9"/>
      <p:italic r:id="rId10"/>
      <p:boldItalic r:id="rId11"/>
    </p:embeddedFont>
    <p:embeddedFont>
      <p:font typeface="Raleway Medium" panose="020B0604020202020204" charset="0"/>
      <p:regular r:id="rId12"/>
      <p:bold r:id="rId13"/>
      <p:italic r:id="rId14"/>
      <p:boldItalic r:id="rId15"/>
    </p:embeddedFont>
    <p:embeddedFont>
      <p:font typeface="Ramabhadra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 Agani" initials="DA" lastIdx="1" clrIdx="0">
    <p:extLst>
      <p:ext uri="{19B8F6BF-5375-455C-9EA6-DF929625EA0E}">
        <p15:presenceInfo xmlns:p15="http://schemas.microsoft.com/office/powerpoint/2012/main" userId="d3cf31a5537a441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C4"/>
    <a:srgbClr val="66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9FD447-4458-4822-988E-0E197194657B}">
  <a:tblStyle styleId="{609FD447-4458-4822-988E-0E19719465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3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accent3">
            <a:lumMod val="40000"/>
            <a:lumOff val="6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 TRIWULAN IV</c:v>
                </c:pt>
              </c:strCache>
            </c:strRef>
          </c:tx>
          <c:spPr>
            <a:solidFill>
              <a:schemeClr val="accent1"/>
            </a:solidFill>
            <a:ln w="9525" cap="flat" cmpd="sng" algn="ctr">
              <a:noFill/>
              <a:round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9135580588958289E-3"/>
                  <c:y val="-2.823522602066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08-408F-9412-4EC872C42196}"/>
                </c:ext>
              </c:extLst>
            </c:dLbl>
            <c:dLbl>
              <c:idx val="1"/>
              <c:layout>
                <c:manualLayout>
                  <c:x val="-5.8271161177916577E-3"/>
                  <c:y val="-3.178739490172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08-408F-9412-4EC872C42196}"/>
                </c:ext>
              </c:extLst>
            </c:dLbl>
            <c:dLbl>
              <c:idx val="2"/>
              <c:layout>
                <c:manualLayout>
                  <c:x val="0"/>
                  <c:y val="-0.112984754410392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08-408F-9412-4EC872C42196}"/>
                </c:ext>
              </c:extLst>
            </c:dLbl>
            <c:dLbl>
              <c:idx val="4"/>
              <c:layout>
                <c:manualLayout>
                  <c:x val="2.9135580588958558E-3"/>
                  <c:y val="-1.1619424506067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08-408F-9412-4EC872C42196}"/>
                </c:ext>
              </c:extLst>
            </c:dLbl>
            <c:dLbl>
              <c:idx val="5"/>
              <c:layout>
                <c:manualLayout>
                  <c:x val="2.9135580588958558E-3"/>
                  <c:y val="-1.1619424506067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08-408F-9412-4EC872C42196}"/>
                </c:ext>
              </c:extLst>
            </c:dLbl>
            <c:dLbl>
              <c:idx val="6"/>
              <c:layout>
                <c:manualLayout>
                  <c:x val="7.2838951472396392E-3"/>
                  <c:y val="-1.9365707510112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08-408F-9412-4EC872C42196}"/>
                </c:ext>
              </c:extLst>
            </c:dLbl>
            <c:dLbl>
              <c:idx val="7"/>
              <c:layout>
                <c:manualLayout>
                  <c:x val="1.4567790294479279E-3"/>
                  <c:y val="-3.87314150202258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08-408F-9412-4EC872C421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51 | BELANJA PEGAWAI</c:v>
                </c:pt>
                <c:pt idx="1">
                  <c:v>52 | BELANJA BARANG</c:v>
                </c:pt>
                <c:pt idx="2">
                  <c:v>53 | BELANJA MODAL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137458285400</c:v>
                </c:pt>
                <c:pt idx="1">
                  <c:v>140739582600</c:v>
                </c:pt>
                <c:pt idx="2">
                  <c:v>25226293500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B63A-42E2-817B-566E61A525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 TRIWULAN IV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noFill/>
              <a:round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8.3925142228537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3A-42E2-817B-566E61A5257D}"/>
                </c:ext>
              </c:extLst>
            </c:dLbl>
            <c:dLbl>
              <c:idx val="1"/>
              <c:layout>
                <c:manualLayout>
                  <c:x val="2.9135580588958557E-2"/>
                  <c:y val="-3.469788732044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3A-42E2-817B-566E61A5257D}"/>
                </c:ext>
              </c:extLst>
            </c:dLbl>
            <c:dLbl>
              <c:idx val="2"/>
              <c:layout>
                <c:manualLayout>
                  <c:x val="-2.9135580588958558E-3"/>
                  <c:y val="-5.4223853584340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3A-42E2-817B-566E61A5257D}"/>
                </c:ext>
              </c:extLst>
            </c:dLbl>
            <c:dLbl>
              <c:idx val="3"/>
              <c:layout>
                <c:manualLayout>
                  <c:x val="1.7481348353375187E-2"/>
                  <c:y val="-1.1619424506067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63A-42E2-817B-566E61A5257D}"/>
                </c:ext>
              </c:extLst>
            </c:dLbl>
            <c:dLbl>
              <c:idx val="4"/>
              <c:layout>
                <c:manualLayout>
                  <c:x val="1.6024569323927207E-2"/>
                  <c:y val="-2.3238849012135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3A-42E2-817B-566E61A5257D}"/>
                </c:ext>
              </c:extLst>
            </c:dLbl>
            <c:dLbl>
              <c:idx val="5"/>
              <c:layout>
                <c:manualLayout>
                  <c:x val="1.4567790294479278E-2"/>
                  <c:y val="-1.1619424506067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63A-42E2-817B-566E61A5257D}"/>
                </c:ext>
              </c:extLst>
            </c:dLbl>
            <c:dLbl>
              <c:idx val="6"/>
              <c:layout>
                <c:manualLayout>
                  <c:x val="1.6024569323927311E-2"/>
                  <c:y val="-1.5492566008090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63A-42E2-817B-566E61A5257D}"/>
                </c:ext>
              </c:extLst>
            </c:dLbl>
            <c:dLbl>
              <c:idx val="7"/>
              <c:layout>
                <c:manualLayout>
                  <c:x val="1.8938127382822953E-2"/>
                  <c:y val="-7.74628300404514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63A-42E2-817B-566E61A525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51 | BELANJA PEGAWAI</c:v>
                </c:pt>
                <c:pt idx="1">
                  <c:v>52 | BELANJA BARANG</c:v>
                </c:pt>
                <c:pt idx="2">
                  <c:v>53 | BELANJA MODAL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144224840374</c:v>
                </c:pt>
                <c:pt idx="1">
                  <c:v>154674618580</c:v>
                </c:pt>
                <c:pt idx="2">
                  <c:v>27895626605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B63A-42E2-817B-566E61A52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314879743"/>
        <c:axId val="1777843327"/>
        <c:axId val="0"/>
      </c:bar3DChart>
      <c:catAx>
        <c:axId val="1314879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7843327"/>
        <c:crosses val="autoZero"/>
        <c:auto val="1"/>
        <c:lblAlgn val="ctr"/>
        <c:lblOffset val="100"/>
        <c:noMultiLvlLbl val="0"/>
      </c:catAx>
      <c:valAx>
        <c:axId val="1777843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4879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19T18:29:30.828" idx="1">
    <p:pos x="5978" y="1026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ec13231a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ec13231a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eb856e698b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eb856e698b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100" y="808800"/>
            <a:ext cx="6963000" cy="13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4200" b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5100" y="2153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6"/>
          <p:cNvGrpSpPr/>
          <p:nvPr/>
        </p:nvGrpSpPr>
        <p:grpSpPr>
          <a:xfrm>
            <a:off x="-373762" y="-87587"/>
            <a:ext cx="9942450" cy="5327175"/>
            <a:chOff x="-367875" y="0"/>
            <a:chExt cx="9942450" cy="5327175"/>
          </a:xfrm>
        </p:grpSpPr>
        <p:sp>
          <p:nvSpPr>
            <p:cNvPr id="41" name="Google Shape;41;p6"/>
            <p:cNvSpPr/>
            <p:nvPr/>
          </p:nvSpPr>
          <p:spPr>
            <a:xfrm flipH="1">
              <a:off x="8" y="0"/>
              <a:ext cx="1786242" cy="1144831"/>
            </a:xfrm>
            <a:custGeom>
              <a:avLst/>
              <a:gdLst/>
              <a:ahLst/>
              <a:cxnLst/>
              <a:rect l="l" t="t" r="r" b="b"/>
              <a:pathLst>
                <a:path w="25100" h="16087" extrusionOk="0">
                  <a:moveTo>
                    <a:pt x="1013" y="4144"/>
                  </a:moveTo>
                  <a:lnTo>
                    <a:pt x="6740" y="14824"/>
                  </a:lnTo>
                  <a:cubicBezTo>
                    <a:pt x="7156" y="15610"/>
                    <a:pt x="7966" y="16086"/>
                    <a:pt x="8859" y="16086"/>
                  </a:cubicBezTo>
                  <a:lnTo>
                    <a:pt x="25099" y="16086"/>
                  </a:lnTo>
                  <a:lnTo>
                    <a:pt x="25099" y="1"/>
                  </a:lnTo>
                  <a:lnTo>
                    <a:pt x="3513" y="1"/>
                  </a:lnTo>
                  <a:cubicBezTo>
                    <a:pt x="1370" y="1"/>
                    <a:pt x="1" y="2263"/>
                    <a:pt x="1013" y="4144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-139600" y="1021150"/>
              <a:ext cx="1136777" cy="306906"/>
            </a:xfrm>
            <a:custGeom>
              <a:avLst/>
              <a:gdLst/>
              <a:ahLst/>
              <a:cxnLst/>
              <a:rect l="l" t="t" r="r" b="b"/>
              <a:pathLst>
                <a:path w="22361" h="6037" extrusionOk="0">
                  <a:moveTo>
                    <a:pt x="19337" y="6037"/>
                  </a:moveTo>
                  <a:lnTo>
                    <a:pt x="3025" y="6037"/>
                  </a:lnTo>
                  <a:cubicBezTo>
                    <a:pt x="1358" y="6037"/>
                    <a:pt x="1" y="4679"/>
                    <a:pt x="1" y="3013"/>
                  </a:cubicBezTo>
                  <a:lnTo>
                    <a:pt x="1" y="3013"/>
                  </a:lnTo>
                  <a:cubicBezTo>
                    <a:pt x="1" y="1346"/>
                    <a:pt x="1358" y="0"/>
                    <a:pt x="3025" y="0"/>
                  </a:cubicBezTo>
                  <a:lnTo>
                    <a:pt x="19337" y="0"/>
                  </a:lnTo>
                  <a:cubicBezTo>
                    <a:pt x="21004" y="0"/>
                    <a:pt x="22361" y="1346"/>
                    <a:pt x="22361" y="3013"/>
                  </a:cubicBezTo>
                  <a:lnTo>
                    <a:pt x="22361" y="3013"/>
                  </a:lnTo>
                  <a:cubicBezTo>
                    <a:pt x="22361" y="4679"/>
                    <a:pt x="21004" y="6037"/>
                    <a:pt x="19337" y="603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-367875" y="1234875"/>
              <a:ext cx="1136777" cy="306906"/>
            </a:xfrm>
            <a:custGeom>
              <a:avLst/>
              <a:gdLst/>
              <a:ahLst/>
              <a:cxnLst/>
              <a:rect l="l" t="t" r="r" b="b"/>
              <a:pathLst>
                <a:path w="22361" h="6037" extrusionOk="0">
                  <a:moveTo>
                    <a:pt x="19337" y="6037"/>
                  </a:moveTo>
                  <a:lnTo>
                    <a:pt x="3025" y="6037"/>
                  </a:lnTo>
                  <a:cubicBezTo>
                    <a:pt x="1358" y="6037"/>
                    <a:pt x="1" y="4679"/>
                    <a:pt x="1" y="3013"/>
                  </a:cubicBezTo>
                  <a:lnTo>
                    <a:pt x="1" y="3013"/>
                  </a:lnTo>
                  <a:cubicBezTo>
                    <a:pt x="1" y="1346"/>
                    <a:pt x="1358" y="0"/>
                    <a:pt x="3025" y="0"/>
                  </a:cubicBezTo>
                  <a:lnTo>
                    <a:pt x="19337" y="0"/>
                  </a:lnTo>
                  <a:cubicBezTo>
                    <a:pt x="21004" y="0"/>
                    <a:pt x="22361" y="1346"/>
                    <a:pt x="22361" y="3013"/>
                  </a:cubicBezTo>
                  <a:lnTo>
                    <a:pt x="22361" y="3013"/>
                  </a:lnTo>
                  <a:cubicBezTo>
                    <a:pt x="22361" y="4679"/>
                    <a:pt x="21004" y="6037"/>
                    <a:pt x="19337" y="603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3000">
                  <a:srgbClr val="194175"/>
                </a:gs>
                <a:gs pos="100000">
                  <a:schemeClr val="accent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8588475" y="3651375"/>
              <a:ext cx="986100" cy="1675800"/>
            </a:xfrm>
            <a:prstGeom prst="round2SameRect">
              <a:avLst>
                <a:gd name="adj1" fmla="val 16667"/>
                <a:gd name="adj2" fmla="val 0"/>
              </a:avLst>
            </a:pr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15050" y="3581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3"/>
          <p:cNvGrpSpPr/>
          <p:nvPr/>
        </p:nvGrpSpPr>
        <p:grpSpPr>
          <a:xfrm>
            <a:off x="0" y="0"/>
            <a:ext cx="9169942" cy="5152382"/>
            <a:chOff x="0" y="0"/>
            <a:chExt cx="9169942" cy="5152382"/>
          </a:xfrm>
        </p:grpSpPr>
        <p:sp>
          <p:nvSpPr>
            <p:cNvPr id="84" name="Google Shape;84;p13"/>
            <p:cNvSpPr/>
            <p:nvPr/>
          </p:nvSpPr>
          <p:spPr>
            <a:xfrm>
              <a:off x="7291225" y="2826975"/>
              <a:ext cx="1852769" cy="2325407"/>
            </a:xfrm>
            <a:custGeom>
              <a:avLst/>
              <a:gdLst/>
              <a:ahLst/>
              <a:cxnLst/>
              <a:rect l="l" t="t" r="r" b="b"/>
              <a:pathLst>
                <a:path w="54234" h="68069" extrusionOk="0">
                  <a:moveTo>
                    <a:pt x="34553" y="2906"/>
                  </a:moveTo>
                  <a:lnTo>
                    <a:pt x="1" y="67866"/>
                  </a:lnTo>
                  <a:lnTo>
                    <a:pt x="54234" y="68068"/>
                  </a:lnTo>
                  <a:lnTo>
                    <a:pt x="54234" y="0"/>
                  </a:lnTo>
                  <a:lnTo>
                    <a:pt x="39399" y="0"/>
                  </a:lnTo>
                  <a:cubicBezTo>
                    <a:pt x="37363" y="0"/>
                    <a:pt x="35505" y="1120"/>
                    <a:pt x="34553" y="2906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 rot="10800000">
              <a:off x="0" y="0"/>
              <a:ext cx="1852769" cy="2325407"/>
            </a:xfrm>
            <a:custGeom>
              <a:avLst/>
              <a:gdLst/>
              <a:ahLst/>
              <a:cxnLst/>
              <a:rect l="l" t="t" r="r" b="b"/>
              <a:pathLst>
                <a:path w="54234" h="68069" extrusionOk="0">
                  <a:moveTo>
                    <a:pt x="34553" y="2906"/>
                  </a:moveTo>
                  <a:lnTo>
                    <a:pt x="1" y="67866"/>
                  </a:lnTo>
                  <a:lnTo>
                    <a:pt x="54234" y="68068"/>
                  </a:lnTo>
                  <a:lnTo>
                    <a:pt x="54234" y="0"/>
                  </a:lnTo>
                  <a:lnTo>
                    <a:pt x="39399" y="0"/>
                  </a:lnTo>
                  <a:cubicBezTo>
                    <a:pt x="37363" y="0"/>
                    <a:pt x="35505" y="1120"/>
                    <a:pt x="34553" y="2906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0" y="0"/>
              <a:ext cx="839392" cy="934332"/>
            </a:xfrm>
            <a:custGeom>
              <a:avLst/>
              <a:gdLst/>
              <a:ahLst/>
              <a:cxnLst/>
              <a:rect l="l" t="t" r="r" b="b"/>
              <a:pathLst>
                <a:path w="13884" h="15455" extrusionOk="0">
                  <a:moveTo>
                    <a:pt x="9037" y="15454"/>
                  </a:moveTo>
                  <a:lnTo>
                    <a:pt x="12335" y="15454"/>
                  </a:lnTo>
                  <a:cubicBezTo>
                    <a:pt x="13276" y="15454"/>
                    <a:pt x="13883" y="14454"/>
                    <a:pt x="13443" y="13633"/>
                  </a:cubicBezTo>
                  <a:lnTo>
                    <a:pt x="6132" y="0"/>
                  </a:lnTo>
                  <a:lnTo>
                    <a:pt x="0" y="0"/>
                  </a:lnTo>
                  <a:lnTo>
                    <a:pt x="7930" y="14799"/>
                  </a:lnTo>
                  <a:cubicBezTo>
                    <a:pt x="8144" y="15204"/>
                    <a:pt x="8573" y="15454"/>
                    <a:pt x="9037" y="15454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 rot="10800000">
              <a:off x="8330550" y="4218050"/>
              <a:ext cx="839392" cy="934332"/>
            </a:xfrm>
            <a:custGeom>
              <a:avLst/>
              <a:gdLst/>
              <a:ahLst/>
              <a:cxnLst/>
              <a:rect l="l" t="t" r="r" b="b"/>
              <a:pathLst>
                <a:path w="13884" h="15455" extrusionOk="0">
                  <a:moveTo>
                    <a:pt x="9037" y="15454"/>
                  </a:moveTo>
                  <a:lnTo>
                    <a:pt x="12335" y="15454"/>
                  </a:lnTo>
                  <a:cubicBezTo>
                    <a:pt x="13276" y="15454"/>
                    <a:pt x="13883" y="14454"/>
                    <a:pt x="13443" y="13633"/>
                  </a:cubicBezTo>
                  <a:lnTo>
                    <a:pt x="6132" y="0"/>
                  </a:lnTo>
                  <a:lnTo>
                    <a:pt x="0" y="0"/>
                  </a:lnTo>
                  <a:lnTo>
                    <a:pt x="7930" y="14799"/>
                  </a:lnTo>
                  <a:cubicBezTo>
                    <a:pt x="8144" y="15204"/>
                    <a:pt x="8573" y="15454"/>
                    <a:pt x="9037" y="15454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8" name="Google Shape;88;p13"/>
            <p:cNvCxnSpPr/>
            <p:nvPr/>
          </p:nvCxnSpPr>
          <p:spPr>
            <a:xfrm rot="10800000" flipH="1">
              <a:off x="456175" y="677234"/>
              <a:ext cx="803700" cy="14985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13"/>
            <p:cNvCxnSpPr/>
            <p:nvPr/>
          </p:nvCxnSpPr>
          <p:spPr>
            <a:xfrm rot="10800000" flipH="1">
              <a:off x="7900850" y="2989309"/>
              <a:ext cx="803700" cy="14985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2751500" y="3088700"/>
            <a:ext cx="36405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837600" y="1522900"/>
            <a:ext cx="7468800" cy="15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20"/>
          <p:cNvGrpSpPr/>
          <p:nvPr/>
        </p:nvGrpSpPr>
        <p:grpSpPr>
          <a:xfrm>
            <a:off x="-2430713" y="-330025"/>
            <a:ext cx="11272838" cy="5840028"/>
            <a:chOff x="-2430713" y="-330025"/>
            <a:chExt cx="11272838" cy="5840028"/>
          </a:xfrm>
        </p:grpSpPr>
        <p:sp>
          <p:nvSpPr>
            <p:cNvPr id="187" name="Google Shape;187;p20"/>
            <p:cNvSpPr/>
            <p:nvPr/>
          </p:nvSpPr>
          <p:spPr>
            <a:xfrm rot="5400000">
              <a:off x="-3532599" y="867490"/>
              <a:ext cx="5404039" cy="3200266"/>
            </a:xfrm>
            <a:custGeom>
              <a:avLst/>
              <a:gdLst/>
              <a:ahLst/>
              <a:cxnLst/>
              <a:rect l="l" t="t" r="r" b="b"/>
              <a:pathLst>
                <a:path w="56317" h="33350" extrusionOk="0">
                  <a:moveTo>
                    <a:pt x="56317" y="33350"/>
                  </a:moveTo>
                  <a:lnTo>
                    <a:pt x="56317" y="0"/>
                  </a:lnTo>
                  <a:lnTo>
                    <a:pt x="20074" y="0"/>
                  </a:lnTo>
                  <a:cubicBezTo>
                    <a:pt x="18741" y="0"/>
                    <a:pt x="17514" y="739"/>
                    <a:pt x="16883" y="1905"/>
                  </a:cubicBezTo>
                  <a:lnTo>
                    <a:pt x="0" y="33350"/>
                  </a:lnTo>
                  <a:cubicBezTo>
                    <a:pt x="0" y="33350"/>
                    <a:pt x="53412" y="33326"/>
                    <a:pt x="56317" y="3335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8" name="Google Shape;188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0000">
              <a:off x="-226262" y="815750"/>
              <a:ext cx="1190481" cy="13639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20"/>
            <p:cNvSpPr/>
            <p:nvPr/>
          </p:nvSpPr>
          <p:spPr>
            <a:xfrm rot="5400000" flipH="1">
              <a:off x="-760722" y="3659453"/>
              <a:ext cx="3009900" cy="6912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0"/>
            <p:cNvSpPr/>
            <p:nvPr/>
          </p:nvSpPr>
          <p:spPr>
            <a:xfrm rot="5400000">
              <a:off x="7822637" y="256007"/>
              <a:ext cx="1605520" cy="433457"/>
            </a:xfrm>
            <a:custGeom>
              <a:avLst/>
              <a:gdLst/>
              <a:ahLst/>
              <a:cxnLst/>
              <a:rect l="l" t="t" r="r" b="b"/>
              <a:pathLst>
                <a:path w="22361" h="6037" extrusionOk="0">
                  <a:moveTo>
                    <a:pt x="19337" y="6037"/>
                  </a:moveTo>
                  <a:lnTo>
                    <a:pt x="3025" y="6037"/>
                  </a:lnTo>
                  <a:cubicBezTo>
                    <a:pt x="1358" y="6037"/>
                    <a:pt x="1" y="4679"/>
                    <a:pt x="1" y="3013"/>
                  </a:cubicBezTo>
                  <a:lnTo>
                    <a:pt x="1" y="3013"/>
                  </a:lnTo>
                  <a:cubicBezTo>
                    <a:pt x="1" y="1346"/>
                    <a:pt x="1358" y="0"/>
                    <a:pt x="3025" y="0"/>
                  </a:cubicBezTo>
                  <a:lnTo>
                    <a:pt x="19337" y="0"/>
                  </a:lnTo>
                  <a:cubicBezTo>
                    <a:pt x="21004" y="0"/>
                    <a:pt x="22361" y="1346"/>
                    <a:pt x="22361" y="3013"/>
                  </a:cubicBezTo>
                  <a:lnTo>
                    <a:pt x="22361" y="3013"/>
                  </a:lnTo>
                  <a:cubicBezTo>
                    <a:pt x="22361" y="4679"/>
                    <a:pt x="21004" y="6037"/>
                    <a:pt x="19337" y="6037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20"/>
          <p:cNvSpPr txBox="1">
            <a:spLocks noGrp="1"/>
          </p:cNvSpPr>
          <p:nvPr>
            <p:ph type="title" hasCustomPrompt="1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92" name="Google Shape;192;p20"/>
          <p:cNvSpPr txBox="1">
            <a:spLocks noGrp="1"/>
          </p:cNvSpPr>
          <p:nvPr>
            <p:ph type="subTitle" idx="1"/>
          </p:nvPr>
        </p:nvSpPr>
        <p:spPr>
          <a:xfrm>
            <a:off x="1284000" y="1246025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99613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94" name="Google Shape;194;p20"/>
          <p:cNvSpPr txBox="1">
            <a:spLocks noGrp="1"/>
          </p:cNvSpPr>
          <p:nvPr>
            <p:ph type="subTitle" idx="3"/>
          </p:nvPr>
        </p:nvSpPr>
        <p:spPr>
          <a:xfrm>
            <a:off x="1284000" y="270216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0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45228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96" name="Google Shape;196;p20"/>
          <p:cNvSpPr txBox="1">
            <a:spLocks noGrp="1"/>
          </p:cNvSpPr>
          <p:nvPr>
            <p:ph type="subTitle" idx="5"/>
          </p:nvPr>
        </p:nvSpPr>
        <p:spPr>
          <a:xfrm>
            <a:off x="1284000" y="415831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1">
  <p:cSld name="BLANK_1_1_1_1_1_1_2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28"/>
          <p:cNvGrpSpPr/>
          <p:nvPr/>
        </p:nvGrpSpPr>
        <p:grpSpPr>
          <a:xfrm>
            <a:off x="-2021398" y="-280488"/>
            <a:ext cx="13186853" cy="5587491"/>
            <a:chOff x="-2021398" y="-280488"/>
            <a:chExt cx="13186853" cy="5587491"/>
          </a:xfrm>
        </p:grpSpPr>
        <p:grpSp>
          <p:nvGrpSpPr>
            <p:cNvPr id="264" name="Google Shape;264;p28"/>
            <p:cNvGrpSpPr/>
            <p:nvPr/>
          </p:nvGrpSpPr>
          <p:grpSpPr>
            <a:xfrm>
              <a:off x="-2021398" y="-280488"/>
              <a:ext cx="3285628" cy="5470491"/>
              <a:chOff x="-2021398" y="-280488"/>
              <a:chExt cx="3285628" cy="5470491"/>
            </a:xfrm>
          </p:grpSpPr>
          <p:pic>
            <p:nvPicPr>
              <p:cNvPr id="265" name="Google Shape;265;p2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5400000">
                <a:off x="-3112423" y="810537"/>
                <a:ext cx="5423976" cy="32419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6" name="Google Shape;266;p28"/>
              <p:cNvSpPr/>
              <p:nvPr/>
            </p:nvSpPr>
            <p:spPr>
              <a:xfrm rot="10800000" flipH="1">
                <a:off x="-980170" y="-153175"/>
                <a:ext cx="1381200" cy="2023500"/>
              </a:xfrm>
              <a:prstGeom prst="round1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8"/>
              <p:cNvSpPr/>
              <p:nvPr/>
            </p:nvSpPr>
            <p:spPr>
              <a:xfrm rot="10800000">
                <a:off x="-980184" y="2606537"/>
                <a:ext cx="2200736" cy="2583466"/>
              </a:xfrm>
              <a:custGeom>
                <a:avLst/>
                <a:gdLst/>
                <a:ahLst/>
                <a:cxnLst/>
                <a:rect l="l" t="t" r="r" b="b"/>
                <a:pathLst>
                  <a:path w="30112" h="35350" extrusionOk="0">
                    <a:moveTo>
                      <a:pt x="30111" y="0"/>
                    </a:moveTo>
                    <a:lnTo>
                      <a:pt x="0" y="0"/>
                    </a:lnTo>
                    <a:lnTo>
                      <a:pt x="17169" y="32016"/>
                    </a:lnTo>
                    <a:cubicBezTo>
                      <a:pt x="18265" y="34064"/>
                      <a:pt x="20408" y="35350"/>
                      <a:pt x="22753" y="35350"/>
                    </a:cubicBezTo>
                    <a:lnTo>
                      <a:pt x="30111" y="353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8"/>
              <p:cNvSpPr/>
              <p:nvPr/>
            </p:nvSpPr>
            <p:spPr>
              <a:xfrm flipH="1">
                <a:off x="-49362" y="3718588"/>
                <a:ext cx="1313592" cy="1462763"/>
              </a:xfrm>
              <a:custGeom>
                <a:avLst/>
                <a:gdLst/>
                <a:ahLst/>
                <a:cxnLst/>
                <a:rect l="l" t="t" r="r" b="b"/>
                <a:pathLst>
                  <a:path w="26004" h="28957" extrusionOk="0">
                    <a:moveTo>
                      <a:pt x="16931" y="1"/>
                    </a:moveTo>
                    <a:cubicBezTo>
                      <a:pt x="16062" y="1"/>
                      <a:pt x="15276" y="477"/>
                      <a:pt x="14871" y="1239"/>
                    </a:cubicBezTo>
                    <a:lnTo>
                      <a:pt x="0" y="28957"/>
                    </a:lnTo>
                    <a:lnTo>
                      <a:pt x="11490" y="28957"/>
                    </a:lnTo>
                    <a:lnTo>
                      <a:pt x="25182" y="3418"/>
                    </a:lnTo>
                    <a:cubicBezTo>
                      <a:pt x="26003" y="1870"/>
                      <a:pt x="24872" y="1"/>
                      <a:pt x="231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69" name="Google Shape;269;p28"/>
              <p:cNvCxnSpPr/>
              <p:nvPr/>
            </p:nvCxnSpPr>
            <p:spPr>
              <a:xfrm rot="10800000">
                <a:off x="-133745" y="2037184"/>
                <a:ext cx="803700" cy="1498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70" name="Google Shape;270;p28"/>
              <p:cNvSpPr/>
              <p:nvPr/>
            </p:nvSpPr>
            <p:spPr>
              <a:xfrm>
                <a:off x="341500" y="1930000"/>
                <a:ext cx="747202" cy="831749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" name="Google Shape;271;p28"/>
            <p:cNvGrpSpPr/>
            <p:nvPr/>
          </p:nvGrpSpPr>
          <p:grpSpPr>
            <a:xfrm flipH="1">
              <a:off x="7879827" y="-163488"/>
              <a:ext cx="3285628" cy="5470491"/>
              <a:chOff x="-2021398" y="-280488"/>
              <a:chExt cx="3285628" cy="5470491"/>
            </a:xfrm>
          </p:grpSpPr>
          <p:pic>
            <p:nvPicPr>
              <p:cNvPr id="272" name="Google Shape;272;p2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5400000">
                <a:off x="-3112423" y="810537"/>
                <a:ext cx="5423976" cy="32419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3" name="Google Shape;273;p28"/>
              <p:cNvSpPr/>
              <p:nvPr/>
            </p:nvSpPr>
            <p:spPr>
              <a:xfrm rot="10800000" flipH="1">
                <a:off x="-980170" y="-153175"/>
                <a:ext cx="1381200" cy="2023500"/>
              </a:xfrm>
              <a:prstGeom prst="round1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8"/>
              <p:cNvSpPr/>
              <p:nvPr/>
            </p:nvSpPr>
            <p:spPr>
              <a:xfrm rot="10800000">
                <a:off x="-980184" y="2606537"/>
                <a:ext cx="2200736" cy="2583466"/>
              </a:xfrm>
              <a:custGeom>
                <a:avLst/>
                <a:gdLst/>
                <a:ahLst/>
                <a:cxnLst/>
                <a:rect l="l" t="t" r="r" b="b"/>
                <a:pathLst>
                  <a:path w="30112" h="35350" extrusionOk="0">
                    <a:moveTo>
                      <a:pt x="30111" y="0"/>
                    </a:moveTo>
                    <a:lnTo>
                      <a:pt x="0" y="0"/>
                    </a:lnTo>
                    <a:lnTo>
                      <a:pt x="17169" y="32016"/>
                    </a:lnTo>
                    <a:cubicBezTo>
                      <a:pt x="18265" y="34064"/>
                      <a:pt x="20408" y="35350"/>
                      <a:pt x="22753" y="35350"/>
                    </a:cubicBezTo>
                    <a:lnTo>
                      <a:pt x="30111" y="353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8"/>
              <p:cNvSpPr/>
              <p:nvPr/>
            </p:nvSpPr>
            <p:spPr>
              <a:xfrm flipH="1">
                <a:off x="-49362" y="3718588"/>
                <a:ext cx="1313592" cy="1462763"/>
              </a:xfrm>
              <a:custGeom>
                <a:avLst/>
                <a:gdLst/>
                <a:ahLst/>
                <a:cxnLst/>
                <a:rect l="l" t="t" r="r" b="b"/>
                <a:pathLst>
                  <a:path w="26004" h="28957" extrusionOk="0">
                    <a:moveTo>
                      <a:pt x="16931" y="1"/>
                    </a:moveTo>
                    <a:cubicBezTo>
                      <a:pt x="16062" y="1"/>
                      <a:pt x="15276" y="477"/>
                      <a:pt x="14871" y="1239"/>
                    </a:cubicBezTo>
                    <a:lnTo>
                      <a:pt x="0" y="28957"/>
                    </a:lnTo>
                    <a:lnTo>
                      <a:pt x="11490" y="28957"/>
                    </a:lnTo>
                    <a:lnTo>
                      <a:pt x="25182" y="3418"/>
                    </a:lnTo>
                    <a:cubicBezTo>
                      <a:pt x="26003" y="1870"/>
                      <a:pt x="24872" y="1"/>
                      <a:pt x="231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76" name="Google Shape;276;p28"/>
              <p:cNvCxnSpPr/>
              <p:nvPr/>
            </p:nvCxnSpPr>
            <p:spPr>
              <a:xfrm rot="10800000">
                <a:off x="-133745" y="2037184"/>
                <a:ext cx="803700" cy="1498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77" name="Google Shape;277;p28"/>
              <p:cNvSpPr/>
              <p:nvPr/>
            </p:nvSpPr>
            <p:spPr>
              <a:xfrm>
                <a:off x="341500" y="1930000"/>
                <a:ext cx="747202" cy="831749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8" name="Google Shape;278;p28"/>
          <p:cNvSpPr txBox="1">
            <a:spLocks noGrp="1"/>
          </p:cNvSpPr>
          <p:nvPr>
            <p:ph type="ctrTitle"/>
          </p:nvPr>
        </p:nvSpPr>
        <p:spPr>
          <a:xfrm>
            <a:off x="2430025" y="6698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79" name="Google Shape;279;p28"/>
          <p:cNvSpPr txBox="1">
            <a:spLocks noGrp="1"/>
          </p:cNvSpPr>
          <p:nvPr>
            <p:ph type="subTitle" idx="1"/>
          </p:nvPr>
        </p:nvSpPr>
        <p:spPr>
          <a:xfrm>
            <a:off x="2425075" y="1646825"/>
            <a:ext cx="4293900" cy="9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0" name="Google Shape;280;p28"/>
          <p:cNvSpPr txBox="1"/>
          <p:nvPr/>
        </p:nvSpPr>
        <p:spPr>
          <a:xfrm>
            <a:off x="2122375" y="3363700"/>
            <a:ext cx="4899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CREDITS: This presentation template was created by</a:t>
            </a:r>
            <a:r>
              <a:rPr lang="en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including icons by</a:t>
            </a:r>
            <a:r>
              <a:rPr lang="en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infographics &amp;</a:t>
            </a:r>
            <a:r>
              <a:rPr lang="en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images by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b="1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29"/>
          <p:cNvGrpSpPr/>
          <p:nvPr/>
        </p:nvGrpSpPr>
        <p:grpSpPr>
          <a:xfrm>
            <a:off x="-289287" y="-577506"/>
            <a:ext cx="10470663" cy="5721007"/>
            <a:chOff x="-289287" y="-577506"/>
            <a:chExt cx="10470663" cy="5721007"/>
          </a:xfrm>
        </p:grpSpPr>
        <p:sp>
          <p:nvSpPr>
            <p:cNvPr id="283" name="Google Shape;283;p29"/>
            <p:cNvSpPr/>
            <p:nvPr/>
          </p:nvSpPr>
          <p:spPr>
            <a:xfrm flipH="1">
              <a:off x="-227693" y="-82087"/>
              <a:ext cx="1585322" cy="1861089"/>
            </a:xfrm>
            <a:custGeom>
              <a:avLst/>
              <a:gdLst/>
              <a:ahLst/>
              <a:cxnLst/>
              <a:rect l="l" t="t" r="r" b="b"/>
              <a:pathLst>
                <a:path w="30112" h="35350" extrusionOk="0">
                  <a:moveTo>
                    <a:pt x="30111" y="0"/>
                  </a:moveTo>
                  <a:lnTo>
                    <a:pt x="0" y="0"/>
                  </a:lnTo>
                  <a:lnTo>
                    <a:pt x="17169" y="32016"/>
                  </a:lnTo>
                  <a:cubicBezTo>
                    <a:pt x="18265" y="34064"/>
                    <a:pt x="20408" y="35350"/>
                    <a:pt x="22753" y="35350"/>
                  </a:cubicBezTo>
                  <a:lnTo>
                    <a:pt x="30111" y="3535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 rot="3397010" flipH="1">
              <a:off x="21768" y="-360169"/>
              <a:ext cx="1298627" cy="1444518"/>
            </a:xfrm>
            <a:custGeom>
              <a:avLst/>
              <a:gdLst/>
              <a:ahLst/>
              <a:cxnLst/>
              <a:rect l="l" t="t" r="r" b="b"/>
              <a:pathLst>
                <a:path w="13895" h="15456" extrusionOk="0">
                  <a:moveTo>
                    <a:pt x="4846" y="15455"/>
                  </a:moveTo>
                  <a:lnTo>
                    <a:pt x="1548" y="15455"/>
                  </a:lnTo>
                  <a:cubicBezTo>
                    <a:pt x="608" y="15455"/>
                    <a:pt x="0" y="14455"/>
                    <a:pt x="453" y="13634"/>
                  </a:cubicBezTo>
                  <a:lnTo>
                    <a:pt x="7763" y="1"/>
                  </a:lnTo>
                  <a:lnTo>
                    <a:pt x="13895" y="1"/>
                  </a:lnTo>
                  <a:lnTo>
                    <a:pt x="5953" y="14800"/>
                  </a:lnTo>
                  <a:cubicBezTo>
                    <a:pt x="5739" y="15205"/>
                    <a:pt x="5311" y="15455"/>
                    <a:pt x="4846" y="15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7613825" y="4684125"/>
              <a:ext cx="1698150" cy="459376"/>
            </a:xfrm>
            <a:custGeom>
              <a:avLst/>
              <a:gdLst/>
              <a:ahLst/>
              <a:cxnLst/>
              <a:rect l="l" t="t" r="r" b="b"/>
              <a:pathLst>
                <a:path w="22361" h="6049" extrusionOk="0">
                  <a:moveTo>
                    <a:pt x="19336" y="6049"/>
                  </a:moveTo>
                  <a:lnTo>
                    <a:pt x="3024" y="6049"/>
                  </a:lnTo>
                  <a:cubicBezTo>
                    <a:pt x="1358" y="6049"/>
                    <a:pt x="0" y="4692"/>
                    <a:pt x="0" y="3025"/>
                  </a:cubicBezTo>
                  <a:lnTo>
                    <a:pt x="0" y="3025"/>
                  </a:lnTo>
                  <a:cubicBezTo>
                    <a:pt x="0" y="1358"/>
                    <a:pt x="1358" y="1"/>
                    <a:pt x="3024" y="1"/>
                  </a:cubicBezTo>
                  <a:lnTo>
                    <a:pt x="19336" y="1"/>
                  </a:lnTo>
                  <a:cubicBezTo>
                    <a:pt x="21003" y="1"/>
                    <a:pt x="22360" y="1358"/>
                    <a:pt x="22360" y="3025"/>
                  </a:cubicBezTo>
                  <a:lnTo>
                    <a:pt x="22360" y="3025"/>
                  </a:lnTo>
                  <a:cubicBezTo>
                    <a:pt x="22360" y="4692"/>
                    <a:pt x="21003" y="6049"/>
                    <a:pt x="19336" y="6049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8483225" y="0"/>
              <a:ext cx="1698150" cy="459376"/>
            </a:xfrm>
            <a:custGeom>
              <a:avLst/>
              <a:gdLst/>
              <a:ahLst/>
              <a:cxnLst/>
              <a:rect l="l" t="t" r="r" b="b"/>
              <a:pathLst>
                <a:path w="22361" h="6049" extrusionOk="0">
                  <a:moveTo>
                    <a:pt x="19336" y="6049"/>
                  </a:moveTo>
                  <a:lnTo>
                    <a:pt x="3024" y="6049"/>
                  </a:lnTo>
                  <a:cubicBezTo>
                    <a:pt x="1358" y="6049"/>
                    <a:pt x="0" y="4692"/>
                    <a:pt x="0" y="3025"/>
                  </a:cubicBezTo>
                  <a:lnTo>
                    <a:pt x="0" y="3025"/>
                  </a:lnTo>
                  <a:cubicBezTo>
                    <a:pt x="0" y="1358"/>
                    <a:pt x="1358" y="1"/>
                    <a:pt x="3024" y="1"/>
                  </a:cubicBezTo>
                  <a:lnTo>
                    <a:pt x="19336" y="1"/>
                  </a:lnTo>
                  <a:cubicBezTo>
                    <a:pt x="21003" y="1"/>
                    <a:pt x="22360" y="1358"/>
                    <a:pt x="22360" y="3025"/>
                  </a:cubicBezTo>
                  <a:lnTo>
                    <a:pt x="22360" y="3025"/>
                  </a:lnTo>
                  <a:cubicBezTo>
                    <a:pt x="22360" y="4692"/>
                    <a:pt x="21003" y="6049"/>
                    <a:pt x="19336" y="6049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30"/>
          <p:cNvGrpSpPr/>
          <p:nvPr/>
        </p:nvGrpSpPr>
        <p:grpSpPr>
          <a:xfrm>
            <a:off x="0" y="12"/>
            <a:ext cx="9144007" cy="5143489"/>
            <a:chOff x="0" y="12"/>
            <a:chExt cx="9144007" cy="5143489"/>
          </a:xfrm>
        </p:grpSpPr>
        <p:grpSp>
          <p:nvGrpSpPr>
            <p:cNvPr id="289" name="Google Shape;289;p30"/>
            <p:cNvGrpSpPr/>
            <p:nvPr/>
          </p:nvGrpSpPr>
          <p:grpSpPr>
            <a:xfrm>
              <a:off x="0" y="3592959"/>
              <a:ext cx="2320507" cy="1550542"/>
              <a:chOff x="0" y="3592959"/>
              <a:chExt cx="2320507" cy="1550542"/>
            </a:xfrm>
          </p:grpSpPr>
          <p:sp>
            <p:nvSpPr>
              <p:cNvPr id="290" name="Google Shape;290;p30"/>
              <p:cNvSpPr/>
              <p:nvPr/>
            </p:nvSpPr>
            <p:spPr>
              <a:xfrm>
                <a:off x="0" y="4661800"/>
                <a:ext cx="2320507" cy="481701"/>
              </a:xfrm>
              <a:custGeom>
                <a:avLst/>
                <a:gdLst/>
                <a:ahLst/>
                <a:cxnLst/>
                <a:rect l="l" t="t" r="r" b="b"/>
                <a:pathLst>
                  <a:path w="40899" h="8490" extrusionOk="0">
                    <a:moveTo>
                      <a:pt x="37386" y="0"/>
                    </a:moveTo>
                    <a:lnTo>
                      <a:pt x="1" y="0"/>
                    </a:lnTo>
                    <a:lnTo>
                      <a:pt x="1" y="8490"/>
                    </a:lnTo>
                    <a:lnTo>
                      <a:pt x="35850" y="8490"/>
                    </a:lnTo>
                    <a:cubicBezTo>
                      <a:pt x="36898" y="8490"/>
                      <a:pt x="37863" y="7918"/>
                      <a:pt x="38363" y="7001"/>
                    </a:cubicBezTo>
                    <a:lnTo>
                      <a:pt x="39887" y="4132"/>
                    </a:lnTo>
                    <a:cubicBezTo>
                      <a:pt x="40899" y="2263"/>
                      <a:pt x="39529" y="0"/>
                      <a:pt x="3738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34000">
                    <a:srgbClr val="FAB93C"/>
                  </a:gs>
                  <a:gs pos="100000">
                    <a:schemeClr val="accent4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0"/>
              <p:cNvSpPr/>
              <p:nvPr/>
            </p:nvSpPr>
            <p:spPr>
              <a:xfrm>
                <a:off x="0" y="3592959"/>
                <a:ext cx="1139773" cy="1550539"/>
              </a:xfrm>
              <a:custGeom>
                <a:avLst/>
                <a:gdLst/>
                <a:ahLst/>
                <a:cxnLst/>
                <a:rect l="l" t="t" r="r" b="b"/>
                <a:pathLst>
                  <a:path w="24576" h="33433" extrusionOk="0">
                    <a:moveTo>
                      <a:pt x="22611" y="83"/>
                    </a:moveTo>
                    <a:lnTo>
                      <a:pt x="1" y="0"/>
                    </a:lnTo>
                    <a:lnTo>
                      <a:pt x="1" y="33433"/>
                    </a:lnTo>
                    <a:lnTo>
                      <a:pt x="7513" y="33433"/>
                    </a:lnTo>
                    <a:lnTo>
                      <a:pt x="24015" y="2405"/>
                    </a:lnTo>
                    <a:cubicBezTo>
                      <a:pt x="24575" y="1357"/>
                      <a:pt x="23813" y="95"/>
                      <a:pt x="22611" y="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0"/>
              <p:cNvSpPr/>
              <p:nvPr/>
            </p:nvSpPr>
            <p:spPr>
              <a:xfrm>
                <a:off x="244913" y="4013000"/>
                <a:ext cx="940363" cy="1046767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" name="Google Shape;293;p30"/>
            <p:cNvGrpSpPr/>
            <p:nvPr/>
          </p:nvGrpSpPr>
          <p:grpSpPr>
            <a:xfrm flipH="1">
              <a:off x="7958731" y="12"/>
              <a:ext cx="1185276" cy="1550539"/>
              <a:chOff x="0" y="3592959"/>
              <a:chExt cx="1185276" cy="1550539"/>
            </a:xfrm>
          </p:grpSpPr>
          <p:sp>
            <p:nvSpPr>
              <p:cNvPr id="294" name="Google Shape;294;p30"/>
              <p:cNvSpPr/>
              <p:nvPr/>
            </p:nvSpPr>
            <p:spPr>
              <a:xfrm>
                <a:off x="0" y="3592959"/>
                <a:ext cx="1139773" cy="1550539"/>
              </a:xfrm>
              <a:custGeom>
                <a:avLst/>
                <a:gdLst/>
                <a:ahLst/>
                <a:cxnLst/>
                <a:rect l="l" t="t" r="r" b="b"/>
                <a:pathLst>
                  <a:path w="24576" h="33433" extrusionOk="0">
                    <a:moveTo>
                      <a:pt x="22611" y="83"/>
                    </a:moveTo>
                    <a:lnTo>
                      <a:pt x="1" y="0"/>
                    </a:lnTo>
                    <a:lnTo>
                      <a:pt x="1" y="33433"/>
                    </a:lnTo>
                    <a:lnTo>
                      <a:pt x="7513" y="33433"/>
                    </a:lnTo>
                    <a:lnTo>
                      <a:pt x="24015" y="2405"/>
                    </a:lnTo>
                    <a:cubicBezTo>
                      <a:pt x="24575" y="1357"/>
                      <a:pt x="23813" y="95"/>
                      <a:pt x="22611" y="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0"/>
              <p:cNvSpPr/>
              <p:nvPr/>
            </p:nvSpPr>
            <p:spPr>
              <a:xfrm>
                <a:off x="244913" y="4013000"/>
                <a:ext cx="940363" cy="1046767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050" y="358100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200" y="1152475"/>
            <a:ext cx="7713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●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○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■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●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○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■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●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○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■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59" r:id="rId4"/>
    <p:sldLayoutId id="2147483666" r:id="rId5"/>
    <p:sldLayoutId id="2147483674" r:id="rId6"/>
    <p:sldLayoutId id="2147483675" r:id="rId7"/>
    <p:sldLayoutId id="214748367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comments" Target="../comments/commen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/>
          <p:nvPr/>
        </p:nvSpPr>
        <p:spPr>
          <a:xfrm rot="10800000">
            <a:off x="-653817" y="-369708"/>
            <a:ext cx="1879929" cy="893670"/>
          </a:xfrm>
          <a:custGeom>
            <a:avLst/>
            <a:gdLst/>
            <a:ahLst/>
            <a:cxnLst/>
            <a:rect l="l" t="t" r="r" b="b"/>
            <a:pathLst>
              <a:path w="21766" h="10347" extrusionOk="0">
                <a:moveTo>
                  <a:pt x="4787" y="1417"/>
                </a:moveTo>
                <a:lnTo>
                  <a:pt x="1" y="10347"/>
                </a:lnTo>
                <a:lnTo>
                  <a:pt x="16217" y="10347"/>
                </a:lnTo>
                <a:lnTo>
                  <a:pt x="21765" y="0"/>
                </a:lnTo>
                <a:lnTo>
                  <a:pt x="7156" y="0"/>
                </a:lnTo>
                <a:cubicBezTo>
                  <a:pt x="6168" y="0"/>
                  <a:pt x="5251" y="548"/>
                  <a:pt x="4787" y="1417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34000">
                <a:srgbClr val="FAB93C"/>
              </a:gs>
              <a:gs pos="100000">
                <a:schemeClr val="accent4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ctrTitle"/>
          </p:nvPr>
        </p:nvSpPr>
        <p:spPr>
          <a:xfrm>
            <a:off x="628746" y="679088"/>
            <a:ext cx="7248506" cy="2463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ID" sz="2800" dirty="0"/>
              <a:t>REALISASI PENYERAPAN ANGGARAN </a:t>
            </a:r>
            <a:br>
              <a:rPr lang="en-ID" sz="2800" dirty="0"/>
            </a:br>
            <a:r>
              <a:rPr lang="en-ID" sz="2800" dirty="0"/>
              <a:t>TRIWULAN IV TA 2023</a:t>
            </a:r>
            <a:br>
              <a:rPr lang="en-ID" sz="2800" dirty="0"/>
            </a:br>
            <a:r>
              <a:rPr lang="en-ID" sz="2800" dirty="0">
                <a:solidFill>
                  <a:schemeClr val="accent3"/>
                </a:solidFill>
              </a:rPr>
              <a:t>LEMBAGA ADMINISTRASI NEGARA</a:t>
            </a:r>
            <a:endParaRPr sz="2800" dirty="0">
              <a:solidFill>
                <a:schemeClr val="accent3"/>
              </a:solidFill>
            </a:endParaRPr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1"/>
          </p:nvPr>
        </p:nvSpPr>
        <p:spPr>
          <a:xfrm>
            <a:off x="2073499" y="2904169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6">
                    <a:lumMod val="75000"/>
                  </a:schemeClr>
                </a:solidFill>
              </a:rPr>
              <a:t>31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Dese</a:t>
            </a:r>
            <a:r>
              <a:rPr lang="en" sz="2400" b="1" dirty="0">
                <a:solidFill>
                  <a:schemeClr val="accent6">
                    <a:lumMod val="75000"/>
                  </a:schemeClr>
                </a:solidFill>
              </a:rPr>
              <a:t>mber</a:t>
            </a:r>
            <a:r>
              <a:rPr lang="en-ID" sz="2400" b="1" dirty="0">
                <a:solidFill>
                  <a:schemeClr val="accent6">
                    <a:lumMod val="75000"/>
                  </a:schemeClr>
                </a:solidFill>
              </a:rPr>
              <a:t> 2023</a:t>
            </a:r>
            <a:endParaRPr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9" name="Google Shape;30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8204291" y="275195"/>
            <a:ext cx="1662818" cy="1445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3"/>
          <p:cNvSpPr/>
          <p:nvPr/>
        </p:nvSpPr>
        <p:spPr>
          <a:xfrm rot="10800000">
            <a:off x="8190600" y="-55900"/>
            <a:ext cx="953400" cy="1396800"/>
          </a:xfrm>
          <a:prstGeom prst="round1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63000">
                <a:srgbClr val="194175"/>
              </a:gs>
              <a:gs pos="100000">
                <a:schemeClr val="accen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3"/>
          <p:cNvSpPr/>
          <p:nvPr/>
        </p:nvSpPr>
        <p:spPr>
          <a:xfrm>
            <a:off x="7774500" y="4558450"/>
            <a:ext cx="2522400" cy="149850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34000">
                <a:srgbClr val="FAB93C"/>
              </a:gs>
              <a:gs pos="100000">
                <a:schemeClr val="accent4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3"/>
          <p:cNvSpPr/>
          <p:nvPr/>
        </p:nvSpPr>
        <p:spPr>
          <a:xfrm flipH="1">
            <a:off x="-120789" y="3686725"/>
            <a:ext cx="5404039" cy="3200266"/>
          </a:xfrm>
          <a:custGeom>
            <a:avLst/>
            <a:gdLst/>
            <a:ahLst/>
            <a:cxnLst/>
            <a:rect l="l" t="t" r="r" b="b"/>
            <a:pathLst>
              <a:path w="56317" h="33350" extrusionOk="0">
                <a:moveTo>
                  <a:pt x="56317" y="33350"/>
                </a:moveTo>
                <a:lnTo>
                  <a:pt x="56317" y="0"/>
                </a:lnTo>
                <a:lnTo>
                  <a:pt x="20074" y="0"/>
                </a:lnTo>
                <a:cubicBezTo>
                  <a:pt x="18741" y="0"/>
                  <a:pt x="17514" y="739"/>
                  <a:pt x="16883" y="1905"/>
                </a:cubicBezTo>
                <a:lnTo>
                  <a:pt x="0" y="33350"/>
                </a:lnTo>
                <a:cubicBezTo>
                  <a:pt x="0" y="33350"/>
                  <a:pt x="53412" y="33326"/>
                  <a:pt x="56317" y="3335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34000">
                <a:srgbClr val="FAB93C"/>
              </a:gs>
              <a:gs pos="100000">
                <a:schemeClr val="accent4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3"/>
          <p:cNvSpPr/>
          <p:nvPr/>
        </p:nvSpPr>
        <p:spPr>
          <a:xfrm>
            <a:off x="-456300" y="3531600"/>
            <a:ext cx="3009900" cy="691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33"/>
          <p:cNvGrpSpPr/>
          <p:nvPr/>
        </p:nvGrpSpPr>
        <p:grpSpPr>
          <a:xfrm>
            <a:off x="3851150" y="4608509"/>
            <a:ext cx="1363381" cy="1498500"/>
            <a:chOff x="3851150" y="4608509"/>
            <a:chExt cx="1363381" cy="1498500"/>
          </a:xfrm>
        </p:grpSpPr>
        <p:cxnSp>
          <p:nvCxnSpPr>
            <p:cNvPr id="315" name="Google Shape;315;p33"/>
            <p:cNvCxnSpPr/>
            <p:nvPr/>
          </p:nvCxnSpPr>
          <p:spPr>
            <a:xfrm rot="10800000" flipH="1">
              <a:off x="3851150" y="4608509"/>
              <a:ext cx="803700" cy="1498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316" name="Google Shape;316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 flipH="1">
              <a:off x="4024050" y="4721288"/>
              <a:ext cx="1190481" cy="13639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4C2A377-7A44-4B98-8599-1C55050978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650" y="97112"/>
            <a:ext cx="1433880" cy="5454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479D90-2E77-40C9-83BA-6966798AFD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650" y="77127"/>
            <a:ext cx="1474930" cy="6555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21;p34">
            <a:extLst>
              <a:ext uri="{FF2B5EF4-FFF2-40B4-BE49-F238E27FC236}">
                <a16:creationId xmlns:a16="http://schemas.microsoft.com/office/drawing/2014/main" id="{E14BFDA0-5DD7-45DA-882F-2D57ED6912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3634" y="101996"/>
            <a:ext cx="6523202" cy="12017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sz="2400" dirty="0"/>
              <a:t>TARGET DAN REALISASI ANGGARAN</a:t>
            </a:r>
            <a:br>
              <a:rPr lang="it-IT" sz="2400" dirty="0"/>
            </a:br>
            <a:r>
              <a:rPr lang="it-IT" sz="2400" dirty="0">
                <a:solidFill>
                  <a:schemeClr val="accent3"/>
                </a:solidFill>
              </a:rPr>
              <a:t>PER JENIS BELANJA</a:t>
            </a:r>
            <a:br>
              <a:rPr lang="it-IT" sz="2400" dirty="0">
                <a:solidFill>
                  <a:schemeClr val="accent3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T</a:t>
            </a:r>
            <a:r>
              <a:rPr lang="en-ID" sz="2400" dirty="0">
                <a:solidFill>
                  <a:schemeClr val="tx1"/>
                </a:solidFill>
              </a:rPr>
              <a:t>RIWULAN IV TA 2023</a:t>
            </a:r>
            <a:endParaRPr sz="2400" dirty="0">
              <a:solidFill>
                <a:schemeClr val="accent3"/>
              </a:solidFill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2E77EEF-E60D-46F3-ACF1-8815E9D7C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977771"/>
              </p:ext>
            </p:extLst>
          </p:nvPr>
        </p:nvGraphicFramePr>
        <p:xfrm>
          <a:off x="732865" y="1435483"/>
          <a:ext cx="7678270" cy="294591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28106">
                  <a:extLst>
                    <a:ext uri="{9D8B030D-6E8A-4147-A177-3AD203B41FA5}">
                      <a16:colId xmlns:a16="http://schemas.microsoft.com/office/drawing/2014/main" val="2743488433"/>
                    </a:ext>
                  </a:extLst>
                </a:gridCol>
                <a:gridCol w="3014476">
                  <a:extLst>
                    <a:ext uri="{9D8B030D-6E8A-4147-A177-3AD203B41FA5}">
                      <a16:colId xmlns:a16="http://schemas.microsoft.com/office/drawing/2014/main" val="395220896"/>
                    </a:ext>
                  </a:extLst>
                </a:gridCol>
                <a:gridCol w="1570222">
                  <a:extLst>
                    <a:ext uri="{9D8B030D-6E8A-4147-A177-3AD203B41FA5}">
                      <a16:colId xmlns:a16="http://schemas.microsoft.com/office/drawing/2014/main" val="1405355015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48055110"/>
                    </a:ext>
                  </a:extLst>
                </a:gridCol>
                <a:gridCol w="1368466">
                  <a:extLst>
                    <a:ext uri="{9D8B030D-6E8A-4147-A177-3AD203B41FA5}">
                      <a16:colId xmlns:a16="http://schemas.microsoft.com/office/drawing/2014/main" val="2086804390"/>
                    </a:ext>
                  </a:extLst>
                </a:gridCol>
              </a:tblGrid>
              <a:tr h="61404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ExtraBold" panose="020B0604020202020204" charset="0"/>
                        </a:rPr>
                        <a:t>NO</a:t>
                      </a:r>
                      <a:endParaRPr lang="en-ID" sz="1100" b="1" i="0" u="none" strike="noStrike" dirty="0">
                        <a:solidFill>
                          <a:srgbClr val="002060"/>
                        </a:solidFill>
                        <a:effectLst/>
                        <a:latin typeface="Montserrat ExtraBold" panose="020B0604020202020204" charset="0"/>
                      </a:endParaRPr>
                    </a:p>
                  </a:txBody>
                  <a:tcPr marL="8832" marR="8832" marT="8832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ExtraBold" panose="020B0604020202020204" charset="0"/>
                        </a:rPr>
                        <a:t>KODE/NAMA JENIS BELANJA</a:t>
                      </a:r>
                      <a:endParaRPr lang="en-ID" sz="1100" b="1" i="0" u="none" strike="noStrike" dirty="0">
                        <a:solidFill>
                          <a:srgbClr val="002060"/>
                        </a:solidFill>
                        <a:effectLst/>
                        <a:latin typeface="Montserrat ExtraBold" panose="020B0604020202020204" charset="0"/>
                      </a:endParaRPr>
                    </a:p>
                  </a:txBody>
                  <a:tcPr marL="8832" marR="8832" marT="8832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ExtraBold" panose="020B0604020202020204" charset="0"/>
                        </a:rPr>
                        <a:t>PAGU </a:t>
                      </a:r>
                      <a:endParaRPr lang="en-ID" sz="1100" b="1" i="0" u="none" strike="noStrike" dirty="0">
                        <a:solidFill>
                          <a:srgbClr val="002060"/>
                        </a:solidFill>
                        <a:effectLst/>
                        <a:latin typeface="Montserrat ExtraBold" panose="020B0604020202020204" charset="0"/>
                      </a:endParaRPr>
                    </a:p>
                  </a:txBody>
                  <a:tcPr marL="8832" marR="8832" marT="8832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ExtraBold" panose="020B0604020202020204" charset="0"/>
                        </a:rPr>
                        <a:t>TARGET TRIWULAN IV</a:t>
                      </a:r>
                    </a:p>
                  </a:txBody>
                  <a:tcPr marL="8832" marR="8832" marT="8832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ExtraBold" panose="020B0604020202020204" charset="0"/>
                        </a:rPr>
                        <a:t>REALISASI S.D. </a:t>
                      </a:r>
                    </a:p>
                    <a:p>
                      <a:pPr algn="ctr" fontAlgn="ctr"/>
                      <a:r>
                        <a:rPr lang="en-ID" sz="11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ExtraBold" panose="020B0604020202020204" charset="0"/>
                        </a:rPr>
                        <a:t>31 DES 2022</a:t>
                      </a:r>
                      <a:endParaRPr lang="en-ID" sz="1100" b="1" i="0" u="none" strike="noStrike" dirty="0">
                        <a:solidFill>
                          <a:srgbClr val="002060"/>
                        </a:solidFill>
                        <a:effectLst/>
                        <a:latin typeface="Montserrat ExtraBold" panose="020B0604020202020204" charset="0"/>
                      </a:endParaRPr>
                    </a:p>
                  </a:txBody>
                  <a:tcPr marL="8832" marR="8832" marT="8832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044796"/>
                  </a:ext>
                </a:extLst>
              </a:tr>
              <a:tr h="39825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>
                          <a:solidFill>
                            <a:schemeClr val="tx1"/>
                          </a:solidFill>
                          <a:effectLst/>
                          <a:latin typeface="Montserrat ExtraBold" panose="020B0604020202020204" charset="0"/>
                        </a:rPr>
                        <a:t>1</a:t>
                      </a:r>
                      <a:endParaRPr lang="en-ID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 ExtraBold" panose="020B0604020202020204" charset="0"/>
                      </a:endParaRPr>
                    </a:p>
                  </a:txBody>
                  <a:tcPr marL="8832" marR="8832" marT="88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b="0" u="none" strike="noStrike" dirty="0">
                          <a:solidFill>
                            <a:schemeClr val="tx1"/>
                          </a:solidFill>
                          <a:effectLst/>
                          <a:latin typeface="Montserrat ExtraBold" panose="020B0604020202020204" charset="0"/>
                        </a:rPr>
                        <a:t>51 | BELANJA PEGAWAI</a:t>
                      </a:r>
                      <a:endParaRPr lang="en-ID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 ExtraBold" panose="020B0604020202020204" charset="0"/>
                      </a:endParaRPr>
                    </a:p>
                  </a:txBody>
                  <a:tcPr marL="8832" marR="8832" marT="88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ExtraBold" panose="020B0604020202020204" charset="0"/>
                        </a:rPr>
                        <a:t>144,692,932,000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ExtraBold" panose="020B0604020202020204" charset="0"/>
                        </a:rPr>
                        <a:t>137,458,285,400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ExtraBold" panose="020B0604020202020204" charset="0"/>
                        </a:rPr>
                        <a:t>144,224,840,374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491991"/>
                  </a:ext>
                </a:extLst>
              </a:tr>
              <a:tr h="39825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>
                          <a:solidFill>
                            <a:schemeClr val="tx1"/>
                          </a:solidFill>
                          <a:effectLst/>
                          <a:latin typeface="Montserrat ExtraBold" panose="020B0604020202020204" charset="0"/>
                        </a:rPr>
                        <a:t>2</a:t>
                      </a:r>
                      <a:endParaRPr lang="en-ID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 ExtraBold" panose="020B0604020202020204" charset="0"/>
                      </a:endParaRPr>
                    </a:p>
                  </a:txBody>
                  <a:tcPr marL="8832" marR="8832" marT="88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b="0" u="none" strike="noStrike" dirty="0">
                          <a:solidFill>
                            <a:schemeClr val="tx1"/>
                          </a:solidFill>
                          <a:effectLst/>
                          <a:latin typeface="Montserrat ExtraBold" panose="020B0604020202020204" charset="0"/>
                        </a:rPr>
                        <a:t>52 | BELANJA BARANG</a:t>
                      </a:r>
                      <a:endParaRPr lang="en-ID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 ExtraBold" panose="020B0604020202020204" charset="0"/>
                      </a:endParaRPr>
                    </a:p>
                  </a:txBody>
                  <a:tcPr marL="8832" marR="8832" marT="88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ExtraBold" panose="020B0604020202020204" charset="0"/>
                        </a:rPr>
                        <a:t>156,377,314,000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ExtraBold" panose="020B0604020202020204" charset="0"/>
                        </a:rPr>
                        <a:t>140,739,582,600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ExtraBold" panose="020B0604020202020204" charset="0"/>
                        </a:rPr>
                        <a:t>154,674,618,580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0959098"/>
                  </a:ext>
                </a:extLst>
              </a:tr>
              <a:tr h="39825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>
                          <a:solidFill>
                            <a:schemeClr val="tx1"/>
                          </a:solidFill>
                          <a:effectLst/>
                          <a:latin typeface="Montserrat ExtraBold" panose="020B0604020202020204" charset="0"/>
                        </a:rPr>
                        <a:t>3</a:t>
                      </a:r>
                      <a:endParaRPr lang="en-ID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 ExtraBold" panose="020B0604020202020204" charset="0"/>
                      </a:endParaRPr>
                    </a:p>
                  </a:txBody>
                  <a:tcPr marL="8832" marR="8832" marT="88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b="0" u="none" strike="noStrike" dirty="0">
                          <a:solidFill>
                            <a:schemeClr val="tx1"/>
                          </a:solidFill>
                          <a:effectLst/>
                          <a:latin typeface="Montserrat ExtraBold" panose="020B0604020202020204" charset="0"/>
                        </a:rPr>
                        <a:t>53 | BELANJA MODAL</a:t>
                      </a:r>
                      <a:endParaRPr lang="en-ID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 ExtraBold" panose="020B0604020202020204" charset="0"/>
                      </a:endParaRPr>
                    </a:p>
                  </a:txBody>
                  <a:tcPr marL="8832" marR="8832" marT="88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ExtraBold" panose="020B0604020202020204" charset="0"/>
                        </a:rPr>
                        <a:t>28,029,215,000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ExtraBold" panose="020B0604020202020204" charset="0"/>
                        </a:rPr>
                        <a:t>25,226,293,500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ExtraBold" panose="020B0604020202020204" charset="0"/>
                        </a:rPr>
                        <a:t>27,895,626,605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5791161"/>
                  </a:ext>
                </a:extLst>
              </a:tr>
              <a:tr h="39825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 dirty="0">
                          <a:solidFill>
                            <a:srgbClr val="002060"/>
                          </a:solidFill>
                          <a:effectLst/>
                          <a:latin typeface="Montserrat ExtraBold" panose="020B0604020202020204" charset="0"/>
                        </a:rPr>
                        <a:t> TOTAL</a:t>
                      </a:r>
                      <a:endParaRPr lang="en-ID" sz="1100" b="1" i="0" u="none" strike="noStrike" dirty="0">
                        <a:solidFill>
                          <a:srgbClr val="002060"/>
                        </a:solidFill>
                        <a:effectLst/>
                        <a:latin typeface="Montserrat ExtraBold" panose="020B0604020202020204" charset="0"/>
                      </a:endParaRPr>
                    </a:p>
                  </a:txBody>
                  <a:tcPr marL="8832" marR="8832" marT="8832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Montserrat ExtraBold" panose="020B0604020202020204" charset="0"/>
                      </a:endParaRPr>
                    </a:p>
                  </a:txBody>
                  <a:tcPr marL="8832" marR="8832" marT="88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 ExtraBold" panose="020B0604020202020204" charset="0"/>
                        </a:rPr>
                        <a:t>329,099,461,000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 ExtraBold" panose="020B0604020202020204" charset="0"/>
                        </a:rPr>
                        <a:t>303,424,161,500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 ExtraBold" panose="020B0604020202020204" charset="0"/>
                        </a:rPr>
                        <a:t>326,795,085,559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752212"/>
                  </a:ext>
                </a:extLst>
              </a:tr>
              <a:tr h="73885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 dirty="0">
                          <a:solidFill>
                            <a:srgbClr val="002060"/>
                          </a:solidFill>
                          <a:effectLst/>
                          <a:latin typeface="Montserrat ExtraBold" panose="020B0604020202020204" charset="0"/>
                        </a:rPr>
                        <a:t> TARGET dan REALISASI</a:t>
                      </a:r>
                      <a:endParaRPr lang="en-ID" sz="1100" b="1" i="0" u="none" strike="noStrike" dirty="0">
                        <a:solidFill>
                          <a:srgbClr val="002060"/>
                        </a:solidFill>
                        <a:effectLst/>
                        <a:latin typeface="Montserrat ExtraBold" panose="020B0604020202020204" charset="0"/>
                      </a:endParaRPr>
                    </a:p>
                  </a:txBody>
                  <a:tcPr marL="8832" marR="8832" marT="883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Montserrat ExtraBold" panose="020B0604020202020204" charset="0"/>
                      </a:endParaRPr>
                    </a:p>
                  </a:txBody>
                  <a:tcPr marL="8832" marR="8832" marT="883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Montserrat ExtraBold" panose="020B0604020202020204" charset="0"/>
                      </a:endParaRPr>
                    </a:p>
                  </a:txBody>
                  <a:tcPr marL="8832" marR="8832" marT="88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 ExtraBold" panose="020B0604020202020204" charset="0"/>
                        </a:rPr>
                        <a:t>92.20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 ExtraBold" panose="020B0604020202020204" charset="0"/>
                        </a:rPr>
                        <a:t>                               99.30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030131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59FA7EFE-6020-4B3A-B299-2004B812A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438" y="4513123"/>
            <a:ext cx="1349341" cy="5132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1D35B7B-940A-4C05-BC49-CAF8BF770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4" y="0"/>
            <a:ext cx="1384502" cy="70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46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6"/>
          <p:cNvSpPr txBox="1">
            <a:spLocks noGrp="1"/>
          </p:cNvSpPr>
          <p:nvPr>
            <p:ph type="title"/>
          </p:nvPr>
        </p:nvSpPr>
        <p:spPr>
          <a:xfrm>
            <a:off x="1284000" y="540000"/>
            <a:ext cx="72504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 err="1"/>
              <a:t>Grafik</a:t>
            </a:r>
            <a:r>
              <a:rPr lang="en-US" sz="2000" dirty="0"/>
              <a:t> </a:t>
            </a:r>
            <a:r>
              <a:rPr lang="en-US" sz="2000" dirty="0" err="1"/>
              <a:t>Perbandingan</a:t>
            </a:r>
            <a:r>
              <a:rPr lang="en-US" sz="2000" dirty="0"/>
              <a:t> Target dan </a:t>
            </a:r>
            <a:r>
              <a:rPr lang="en-US" sz="2000" dirty="0" err="1"/>
              <a:t>Realisasi</a:t>
            </a:r>
            <a:r>
              <a:rPr lang="en-US" sz="2000" dirty="0"/>
              <a:t> </a:t>
            </a:r>
            <a:r>
              <a:rPr lang="en-US" sz="2000" dirty="0" err="1"/>
              <a:t>Anggaran</a:t>
            </a:r>
            <a:br>
              <a:rPr lang="en-US" sz="2000" dirty="0"/>
            </a:br>
            <a:r>
              <a:rPr lang="it-IT" sz="1800" dirty="0">
                <a:solidFill>
                  <a:schemeClr val="accent3"/>
                </a:solidFill>
              </a:rPr>
              <a:t>PER JENIS BELANJA</a:t>
            </a:r>
            <a:r>
              <a:rPr lang="en-ID" sz="1800" dirty="0"/>
              <a:t> - </a:t>
            </a:r>
            <a:r>
              <a:rPr lang="en-ID" sz="1800" dirty="0">
                <a:solidFill>
                  <a:schemeClr val="accent3"/>
                </a:solidFill>
              </a:rPr>
              <a:t>TRIWULAN IV TA 2023</a:t>
            </a:r>
            <a:endParaRPr sz="1800" dirty="0">
              <a:solidFill>
                <a:schemeClr val="accent3"/>
              </a:solidFill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BCB704F0-0017-45BC-93FB-0647470FCA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8433180"/>
              </p:ext>
            </p:extLst>
          </p:nvPr>
        </p:nvGraphicFramePr>
        <p:xfrm>
          <a:off x="1019855" y="1507085"/>
          <a:ext cx="7886402" cy="3096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4" name="Picture 43">
            <a:extLst>
              <a:ext uri="{FF2B5EF4-FFF2-40B4-BE49-F238E27FC236}">
                <a16:creationId xmlns:a16="http://schemas.microsoft.com/office/drawing/2014/main" id="{09C55098-9DCB-427E-8A62-BD5F5BE2F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31" y="0"/>
            <a:ext cx="1223008" cy="46522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EF51B84-7196-412A-AB9E-ED2E3B161E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8" y="0"/>
            <a:ext cx="1309813" cy="5821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Simple Professional Virtual Meeting by Slidesgo">
  <a:themeElements>
    <a:clrScheme name="Simple Light">
      <a:dk1>
        <a:srgbClr val="000000"/>
      </a:dk1>
      <a:lt1>
        <a:srgbClr val="FFFFFF"/>
      </a:lt1>
      <a:dk2>
        <a:srgbClr val="FFFDFD"/>
      </a:dk2>
      <a:lt2>
        <a:srgbClr val="606060"/>
      </a:lt2>
      <a:accent1>
        <a:srgbClr val="323366"/>
      </a:accent1>
      <a:accent2>
        <a:srgbClr val="004F83"/>
      </a:accent2>
      <a:accent3>
        <a:srgbClr val="FAB403"/>
      </a:accent3>
      <a:accent4>
        <a:srgbClr val="FABE75"/>
      </a:accent4>
      <a:accent5>
        <a:srgbClr val="00373D"/>
      </a:accent5>
      <a:accent6>
        <a:srgbClr val="00929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105</Words>
  <Application>Microsoft Office PowerPoint</Application>
  <PresentationFormat>On-screen Show (16:9)</PresentationFormat>
  <Paragraphs>38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Raleway</vt:lpstr>
      <vt:lpstr>Ramabhadra</vt:lpstr>
      <vt:lpstr>Raleway Medium</vt:lpstr>
      <vt:lpstr>Arial</vt:lpstr>
      <vt:lpstr>Montserrat ExtraBold</vt:lpstr>
      <vt:lpstr>CSimple Professional Virtual Meeting by Slidesgo</vt:lpstr>
      <vt:lpstr>REALISASI PENYERAPAN ANGGARAN  TRIWULAN IV TA 2023 LEMBAGA ADMINISTRASI NEGARA</vt:lpstr>
      <vt:lpstr>TARGET DAN REALISASI ANGGARAN PER JENIS BELANJA TRIWULAN IV TA 2023</vt:lpstr>
      <vt:lpstr>Grafik Perbandingan Target dan Realisasi Anggaran PER JENIS BELANJA - TRIWULAN IV TA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REKAP PAGU DAN REALISASI LEMBAGA ADMINISTRASI NEGARA</dc:title>
  <dc:creator>HP</dc:creator>
  <cp:lastModifiedBy>KEUANGAN-589</cp:lastModifiedBy>
  <cp:revision>25</cp:revision>
  <dcterms:modified xsi:type="dcterms:W3CDTF">2024-03-26T05:43:16Z</dcterms:modified>
</cp:coreProperties>
</file>